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6" r:id="rId4"/>
    <p:sldId id="257" r:id="rId5"/>
    <p:sldId id="260" r:id="rId6"/>
    <p:sldId id="258" r:id="rId7"/>
    <p:sldId id="267" r:id="rId8"/>
    <p:sldId id="273" r:id="rId9"/>
    <p:sldId id="268" r:id="rId10"/>
    <p:sldId id="270" r:id="rId11"/>
    <p:sldId id="269" r:id="rId12"/>
    <p:sldId id="271" r:id="rId13"/>
    <p:sldId id="272" r:id="rId14"/>
    <p:sldId id="261" r:id="rId15"/>
    <p:sldId id="262" r:id="rId16"/>
    <p:sldId id="276" r:id="rId17"/>
    <p:sldId id="277" r:id="rId18"/>
    <p:sldId id="259" r:id="rId19"/>
    <p:sldId id="278" r:id="rId20"/>
    <p:sldId id="263" r:id="rId21"/>
    <p:sldId id="274" r:id="rId22"/>
    <p:sldId id="275" r:id="rId2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59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7428-105C-44F9-9F46-C78AE1A955E1}" type="datetimeFigureOut">
              <a:rPr lang="sl-SI" smtClean="0"/>
              <a:pPr/>
              <a:t>19.11.2014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2D4E-5A9E-452B-98E2-773844092A8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349389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7428-105C-44F9-9F46-C78AE1A955E1}" type="datetimeFigureOut">
              <a:rPr lang="sl-SI" smtClean="0"/>
              <a:pPr/>
              <a:t>19.11.2014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2D4E-5A9E-452B-98E2-773844092A8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460397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7428-105C-44F9-9F46-C78AE1A955E1}" type="datetimeFigureOut">
              <a:rPr lang="sl-SI" smtClean="0"/>
              <a:pPr/>
              <a:t>19.11.2014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2D4E-5A9E-452B-98E2-773844092A8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611786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7428-105C-44F9-9F46-C78AE1A955E1}" type="datetimeFigureOut">
              <a:rPr lang="sl-SI" smtClean="0"/>
              <a:pPr/>
              <a:t>19.11.2014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2D4E-5A9E-452B-98E2-773844092A8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464129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7428-105C-44F9-9F46-C78AE1A955E1}" type="datetimeFigureOut">
              <a:rPr lang="sl-SI" smtClean="0"/>
              <a:pPr/>
              <a:t>19.11.2014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2D4E-5A9E-452B-98E2-773844092A8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701126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7428-105C-44F9-9F46-C78AE1A955E1}" type="datetimeFigureOut">
              <a:rPr lang="sl-SI" smtClean="0"/>
              <a:pPr/>
              <a:t>19.11.2014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2D4E-5A9E-452B-98E2-773844092A8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712318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7428-105C-44F9-9F46-C78AE1A955E1}" type="datetimeFigureOut">
              <a:rPr lang="sl-SI" smtClean="0"/>
              <a:pPr/>
              <a:t>19.11.2014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2D4E-5A9E-452B-98E2-773844092A8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480991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7428-105C-44F9-9F46-C78AE1A955E1}" type="datetimeFigureOut">
              <a:rPr lang="sl-SI" smtClean="0"/>
              <a:pPr/>
              <a:t>19.11.2014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2D4E-5A9E-452B-98E2-773844092A8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47354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7428-105C-44F9-9F46-C78AE1A955E1}" type="datetimeFigureOut">
              <a:rPr lang="sl-SI" smtClean="0"/>
              <a:pPr/>
              <a:t>19.11.2014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2D4E-5A9E-452B-98E2-773844092A8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135222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7428-105C-44F9-9F46-C78AE1A955E1}" type="datetimeFigureOut">
              <a:rPr lang="sl-SI" smtClean="0"/>
              <a:pPr/>
              <a:t>19.11.2014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2D4E-5A9E-452B-98E2-773844092A8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557094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7428-105C-44F9-9F46-C78AE1A955E1}" type="datetimeFigureOut">
              <a:rPr lang="sl-SI" smtClean="0"/>
              <a:pPr/>
              <a:t>19.11.2014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52D4E-5A9E-452B-98E2-773844092A8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993001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C7428-105C-44F9-9F46-C78AE1A955E1}" type="datetimeFigureOut">
              <a:rPr lang="sl-SI" smtClean="0"/>
              <a:pPr/>
              <a:t>19.11.2014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52D4E-5A9E-452B-98E2-773844092A8F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29051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dirty="0" err="1" smtClean="0">
                <a:solidFill>
                  <a:schemeClr val="tx2"/>
                </a:solidFill>
                <a:latin typeface="Bauhaus 93" panose="04030905020B02020C02" pitchFamily="82" charset="0"/>
              </a:rPr>
              <a:t>www.pancrinsnorkl.info</a:t>
            </a:r>
            <a:endParaRPr lang="sl-SI" dirty="0">
              <a:solidFill>
                <a:schemeClr val="tx2"/>
              </a:solidFill>
              <a:latin typeface="Bauhaus 93" panose="04030905020B02020C02" pitchFamily="82" charset="0"/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tx2"/>
                </a:solidFill>
                <a:latin typeface="Bauhaus 93" panose="04030905020B02020C02" pitchFamily="82" charset="0"/>
              </a:rPr>
              <a:t>Animacije</a:t>
            </a:r>
          </a:p>
          <a:p>
            <a:r>
              <a:rPr lang="sl-SI" dirty="0" smtClean="0">
                <a:solidFill>
                  <a:schemeClr val="tx2"/>
                </a:solidFill>
                <a:latin typeface="Bauhaus 93" panose="04030905020B02020C02" pitchFamily="82" charset="0"/>
              </a:rPr>
              <a:t>Aktivne počitnice</a:t>
            </a:r>
          </a:p>
          <a:p>
            <a:r>
              <a:rPr lang="sl-SI" sz="2000" dirty="0" smtClean="0">
                <a:solidFill>
                  <a:schemeClr val="tx2"/>
                </a:solidFill>
                <a:latin typeface="Bauhaus 93" panose="04030905020B02020C02" pitchFamily="82" charset="0"/>
              </a:rPr>
              <a:t>Sebastjan Mihajlović, prof.</a:t>
            </a:r>
          </a:p>
          <a:p>
            <a:pPr marL="0" indent="0">
              <a:buNone/>
            </a:pPr>
            <a:r>
              <a:rPr lang="sl-SI" sz="2000" dirty="0">
                <a:solidFill>
                  <a:schemeClr val="tx2"/>
                </a:solidFill>
                <a:latin typeface="Bauhaus 93" panose="04030905020B02020C02" pitchFamily="82" charset="0"/>
              </a:rPr>
              <a:t> </a:t>
            </a:r>
            <a:r>
              <a:rPr lang="sl-SI" sz="2000" dirty="0" smtClean="0">
                <a:solidFill>
                  <a:schemeClr val="tx2"/>
                </a:solidFill>
                <a:latin typeface="Bauhaus 93" panose="04030905020B02020C02" pitchFamily="82" charset="0"/>
              </a:rPr>
              <a:t>    </a:t>
            </a:r>
            <a:r>
              <a:rPr lang="sl-SI" dirty="0" smtClean="0">
                <a:solidFill>
                  <a:schemeClr val="tx2"/>
                </a:solidFill>
                <a:latin typeface="Bauhaus 93" panose="04030905020B02020C02" pitchFamily="82" charset="0"/>
              </a:rPr>
              <a:t>041818760</a:t>
            </a:r>
          </a:p>
          <a:p>
            <a:r>
              <a:rPr lang="sl-SI" sz="2000" dirty="0" smtClean="0">
                <a:solidFill>
                  <a:schemeClr val="tx2"/>
                </a:solidFill>
                <a:latin typeface="Bauhaus 93" panose="04030905020B02020C02" pitchFamily="82" charset="0"/>
              </a:rPr>
              <a:t>Klemen Stojanovič, prof.</a:t>
            </a:r>
          </a:p>
          <a:p>
            <a:pPr marL="0" indent="0">
              <a:buNone/>
            </a:pPr>
            <a:r>
              <a:rPr lang="sl-SI" dirty="0">
                <a:solidFill>
                  <a:schemeClr val="tx2"/>
                </a:solidFill>
                <a:latin typeface="Bauhaus 93" panose="04030905020B02020C02" pitchFamily="82" charset="0"/>
              </a:rPr>
              <a:t> </a:t>
            </a:r>
            <a:r>
              <a:rPr lang="sl-SI" dirty="0" smtClean="0">
                <a:solidFill>
                  <a:schemeClr val="tx2"/>
                </a:solidFill>
                <a:latin typeface="Bauhaus 93" panose="04030905020B02020C02" pitchFamily="82" charset="0"/>
              </a:rPr>
              <a:t>   041382525</a:t>
            </a:r>
          </a:p>
          <a:p>
            <a:pPr marL="0" indent="0">
              <a:buNone/>
            </a:pPr>
            <a:r>
              <a:rPr lang="sl-SI" dirty="0" smtClean="0">
                <a:solidFill>
                  <a:schemeClr val="tx2"/>
                </a:solidFill>
                <a:latin typeface="Bauhaus 93" panose="04030905020B02020C02" pitchFamily="82" charset="0"/>
              </a:rPr>
              <a:t>Aleksander </a:t>
            </a:r>
            <a:r>
              <a:rPr lang="sl-SI" dirty="0" err="1" smtClean="0">
                <a:solidFill>
                  <a:schemeClr val="tx2"/>
                </a:solidFill>
                <a:latin typeface="Bauhaus 93" panose="04030905020B02020C02" pitchFamily="82" charset="0"/>
              </a:rPr>
              <a:t>Nježić</a:t>
            </a:r>
            <a:r>
              <a:rPr lang="sl-SI" dirty="0">
                <a:solidFill>
                  <a:schemeClr val="tx2"/>
                </a:solidFill>
                <a:latin typeface="Bauhaus 93" panose="04030905020B02020C02" pitchFamily="82" charset="0"/>
              </a:rPr>
              <a:t> </a:t>
            </a:r>
            <a:r>
              <a:rPr lang="sl-SI" dirty="0" smtClean="0">
                <a:solidFill>
                  <a:schemeClr val="tx2"/>
                </a:solidFill>
                <a:latin typeface="Bauhaus 93" panose="04030905020B02020C02" pitchFamily="82" charset="0"/>
              </a:rPr>
              <a:t>– animator </a:t>
            </a:r>
            <a:r>
              <a:rPr lang="sl-SI" sz="2000" dirty="0" smtClean="0">
                <a:solidFill>
                  <a:schemeClr val="tx2"/>
                </a:solidFill>
                <a:latin typeface="Bauhaus 93" panose="04030905020B02020C02" pitchFamily="82" charset="0"/>
              </a:rPr>
              <a:t>(hoja s palicami)</a:t>
            </a:r>
          </a:p>
          <a:p>
            <a:pPr marL="0" indent="0">
              <a:buNone/>
            </a:pPr>
            <a:endParaRPr lang="sl-SI" dirty="0">
              <a:solidFill>
                <a:schemeClr val="tx2"/>
              </a:solidFill>
              <a:latin typeface="Bauhaus 93" panose="04030905020B02020C02" pitchFamily="82" charset="0"/>
            </a:endParaRPr>
          </a:p>
        </p:txBody>
      </p:sp>
      <p:pic>
        <p:nvPicPr>
          <p:cNvPr id="13" name="Slika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456384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ravokotnik 4"/>
          <p:cNvSpPr/>
          <p:nvPr/>
        </p:nvSpPr>
        <p:spPr>
          <a:xfrm>
            <a:off x="395536" y="5733256"/>
            <a:ext cx="83529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l-SI" sz="1400" dirty="0" smtClean="0">
                <a:latin typeface="+mj-lt"/>
              </a:rPr>
              <a:t>»Projekt </a:t>
            </a:r>
            <a:r>
              <a:rPr lang="sl-SI" sz="1400" b="1" dirty="0" smtClean="0">
                <a:latin typeface="+mj-lt"/>
              </a:rPr>
              <a:t>Zdravo delovno okolje v malem gospodarstvu</a:t>
            </a:r>
            <a:r>
              <a:rPr lang="sl-SI" sz="1400" dirty="0" smtClean="0">
                <a:latin typeface="+mj-lt"/>
              </a:rPr>
              <a:t> je na podlagi Javnega razpisa za sofinanciranje projektov za promocijo zdravja na delovnem mestu v letu 2013 in 2014 finančno podprl Zavod za zdravstveno zavarovanje Slovenije«</a:t>
            </a:r>
            <a:endParaRPr lang="sl-SI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2930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b="1" dirty="0" smtClean="0">
                <a:solidFill>
                  <a:schemeClr val="accent3"/>
                </a:solidFill>
              </a:rPr>
              <a:t>Izvorna hrana (od 200-10tl!?)</a:t>
            </a:r>
            <a:endParaRPr lang="sl-SI" b="1" dirty="0">
              <a:solidFill>
                <a:schemeClr val="accent3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Samorasle vrtnine</a:t>
            </a:r>
          </a:p>
          <a:p>
            <a:r>
              <a:rPr lang="sl-SI" dirty="0" smtClean="0"/>
              <a:t>Samoniklo rastlinje</a:t>
            </a:r>
          </a:p>
          <a:p>
            <a:r>
              <a:rPr lang="sl-SI" dirty="0" smtClean="0"/>
              <a:t>Gozdni sadeži in oreščki</a:t>
            </a:r>
          </a:p>
          <a:p>
            <a:r>
              <a:rPr lang="sl-SI" dirty="0" smtClean="0"/>
              <a:t>Hrana živalskega izvora</a:t>
            </a:r>
          </a:p>
          <a:p>
            <a:pPr marL="0" indent="0">
              <a:buNone/>
            </a:pPr>
            <a:endParaRPr lang="sl-SI" dirty="0" smtClean="0"/>
          </a:p>
          <a:p>
            <a:endParaRPr lang="sl-SI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4392488" cy="1942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04656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546" y="1700808"/>
            <a:ext cx="8184909" cy="491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l-SI" b="1" dirty="0" smtClean="0">
                <a:solidFill>
                  <a:schemeClr val="accent3"/>
                </a:solidFill>
              </a:rPr>
              <a:t>Od kdaj je problem </a:t>
            </a:r>
            <a:r>
              <a:rPr lang="sl-SI" dirty="0" smtClean="0"/>
              <a:t>(pred tem je bil človek lovec in nabiralec – 200tl.)</a:t>
            </a:r>
            <a:r>
              <a:rPr lang="sl-SI" b="1" dirty="0" smtClean="0">
                <a:solidFill>
                  <a:schemeClr val="accent3"/>
                </a:solidFill>
              </a:rPr>
              <a:t>?</a:t>
            </a:r>
            <a:endParaRPr lang="sl-SI" b="1" dirty="0">
              <a:solidFill>
                <a:schemeClr val="accent3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sl-SI" b="1" dirty="0" smtClean="0"/>
              <a:t>Kmetijska revolucija</a:t>
            </a:r>
            <a:r>
              <a:rPr lang="sl-SI" dirty="0" smtClean="0"/>
              <a:t> (pred 10tl.) – nova hrana – </a:t>
            </a:r>
            <a:r>
              <a:rPr lang="sl-SI" dirty="0" err="1" smtClean="0"/>
              <a:t>žitarice</a:t>
            </a:r>
            <a:r>
              <a:rPr lang="sl-SI" dirty="0" smtClean="0"/>
              <a:t> – stalen vir kalorij – </a:t>
            </a:r>
            <a:r>
              <a:rPr lang="sl-SI" b="1" dirty="0" smtClean="0">
                <a:solidFill>
                  <a:srgbClr val="FF0000"/>
                </a:solidFill>
              </a:rPr>
              <a:t>ekspanzija človeka</a:t>
            </a:r>
            <a:r>
              <a:rPr lang="sl-SI" dirty="0" smtClean="0"/>
              <a:t> (krajša živ. doba, umrljivost otrok, pomanjkanje železa, zmanjšanje možganov</a:t>
            </a:r>
            <a:r>
              <a:rPr lang="sl-SI" dirty="0" smtClean="0">
                <a:solidFill>
                  <a:schemeClr val="accent3"/>
                </a:solidFill>
              </a:rPr>
              <a:t>…</a:t>
            </a:r>
            <a:r>
              <a:rPr lang="sl-SI" dirty="0" smtClean="0"/>
              <a:t>)</a:t>
            </a:r>
          </a:p>
          <a:p>
            <a:pPr marL="514350" indent="-514350">
              <a:buAutoNum type="arabicPeriod"/>
            </a:pPr>
            <a:r>
              <a:rPr lang="sl-SI" b="1" dirty="0" smtClean="0"/>
              <a:t>Industrijska revolucija</a:t>
            </a:r>
            <a:r>
              <a:rPr lang="sl-SI" dirty="0" smtClean="0"/>
              <a:t> – predelana hrana</a:t>
            </a:r>
          </a:p>
          <a:p>
            <a:pPr marL="514350" indent="-514350">
              <a:buAutoNum type="arabicPeriod"/>
            </a:pPr>
            <a:r>
              <a:rPr lang="sl-SI" b="1" dirty="0" smtClean="0"/>
              <a:t>Maščoba debeli, holesterol ubija</a:t>
            </a:r>
            <a:r>
              <a:rPr lang="sl-SI" dirty="0" smtClean="0"/>
              <a:t> – še bolj se je povečala poraba OH (debelost, diabetes, bolezni srca in </a:t>
            </a:r>
            <a:r>
              <a:rPr lang="sl-SI" dirty="0" err="1" smtClean="0"/>
              <a:t>ož</a:t>
            </a:r>
            <a:r>
              <a:rPr lang="sl-SI" dirty="0" smtClean="0"/>
              <a:t>., </a:t>
            </a:r>
            <a:r>
              <a:rPr lang="sl-SI" dirty="0" err="1" smtClean="0"/>
              <a:t>elergije</a:t>
            </a:r>
            <a:r>
              <a:rPr lang="sl-SI" dirty="0" smtClean="0"/>
              <a:t>, rak)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2480748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b="1" dirty="0" smtClean="0">
                <a:solidFill>
                  <a:schemeClr val="accent3"/>
                </a:solidFill>
              </a:rPr>
              <a:t>V čem je problem :</a:t>
            </a:r>
            <a:endParaRPr lang="sl-SI" b="1" dirty="0">
              <a:solidFill>
                <a:schemeClr val="accent3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l-SI" b="1" dirty="0" smtClean="0"/>
              <a:t>Škrob</a:t>
            </a:r>
            <a:r>
              <a:rPr lang="sl-SI" dirty="0" smtClean="0"/>
              <a:t> – hitro se </a:t>
            </a:r>
            <a:r>
              <a:rPr lang="sl-SI" dirty="0" err="1" smtClean="0"/>
              <a:t>rezgradi</a:t>
            </a:r>
            <a:r>
              <a:rPr lang="sl-SI" dirty="0" smtClean="0"/>
              <a:t>, spremeni v sladkor in </a:t>
            </a:r>
            <a:r>
              <a:rPr lang="sl-SI" dirty="0" err="1" smtClean="0"/>
              <a:t>prezadovolji</a:t>
            </a:r>
            <a:r>
              <a:rPr lang="sl-SI" dirty="0" smtClean="0"/>
              <a:t> potrebe, ter s tem nenehno zvišuje nivo inzulina (tel. teža., inzulinska odpornost, diabetes, bol. sr. in </a:t>
            </a:r>
            <a:r>
              <a:rPr lang="sl-SI" dirty="0" err="1" smtClean="0"/>
              <a:t>ož</a:t>
            </a:r>
            <a:r>
              <a:rPr lang="sl-SI" dirty="0" smtClean="0"/>
              <a:t>…)</a:t>
            </a:r>
          </a:p>
          <a:p>
            <a:r>
              <a:rPr lang="sl-SI" b="1" dirty="0" smtClean="0"/>
              <a:t>NI</a:t>
            </a:r>
            <a:r>
              <a:rPr lang="sl-SI" dirty="0" smtClean="0"/>
              <a:t>: A, C, D, B</a:t>
            </a:r>
            <a:r>
              <a:rPr lang="sl-SI" baseline="-25000" dirty="0" smtClean="0"/>
              <a:t>12</a:t>
            </a:r>
          </a:p>
          <a:p>
            <a:r>
              <a:rPr lang="sl-SI" b="1" dirty="0" smtClean="0"/>
              <a:t>Razmerje Omega-3 in omega-6</a:t>
            </a:r>
          </a:p>
          <a:p>
            <a:r>
              <a:rPr lang="sl-SI" b="1" dirty="0" smtClean="0"/>
              <a:t>Esencialne aminokisline</a:t>
            </a:r>
          </a:p>
          <a:p>
            <a:r>
              <a:rPr lang="sl-SI" b="1" dirty="0" err="1" smtClean="0"/>
              <a:t>Antinutrienti</a:t>
            </a:r>
            <a:r>
              <a:rPr lang="sl-SI" b="1" dirty="0" smtClean="0"/>
              <a:t> </a:t>
            </a:r>
            <a:r>
              <a:rPr lang="sl-SI" dirty="0" smtClean="0"/>
              <a:t>(</a:t>
            </a:r>
            <a:r>
              <a:rPr lang="sl-SI" dirty="0" err="1" smtClean="0"/>
              <a:t>sofitati</a:t>
            </a:r>
            <a:r>
              <a:rPr lang="sl-SI" dirty="0" smtClean="0"/>
              <a:t>, inhibitorji encimov, </a:t>
            </a:r>
            <a:r>
              <a:rPr lang="sl-SI" dirty="0" err="1" smtClean="0"/>
              <a:t>lektini</a:t>
            </a:r>
            <a:r>
              <a:rPr lang="sl-SI" dirty="0" smtClean="0"/>
              <a:t> in gluten): ovirajo </a:t>
            </a:r>
            <a:r>
              <a:rPr lang="sl-SI" dirty="0" err="1" smtClean="0"/>
              <a:t>nutriente</a:t>
            </a:r>
            <a:endParaRPr lang="sl-SI" dirty="0" smtClean="0"/>
          </a:p>
          <a:p>
            <a:r>
              <a:rPr lang="sl-SI" b="1" dirty="0" err="1" smtClean="0"/>
              <a:t>Fitinska</a:t>
            </a:r>
            <a:r>
              <a:rPr lang="sl-SI" b="1" dirty="0" smtClean="0"/>
              <a:t> kislina: preprečuje </a:t>
            </a:r>
            <a:r>
              <a:rPr lang="sl-SI" b="1" dirty="0" err="1" smtClean="0"/>
              <a:t>absorbcijo</a:t>
            </a:r>
            <a:r>
              <a:rPr lang="sl-SI" b="1" dirty="0" smtClean="0"/>
              <a:t> Ca, Mg, Fe…</a:t>
            </a:r>
          </a:p>
          <a:p>
            <a:endParaRPr lang="sl-SI" b="1" dirty="0" smtClean="0"/>
          </a:p>
          <a:p>
            <a:endParaRPr lang="sl-SI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21236"/>
            <a:ext cx="3331096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32702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6234" y="1700808"/>
            <a:ext cx="3926206" cy="261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b="1" dirty="0" smtClean="0">
                <a:solidFill>
                  <a:schemeClr val="accent3"/>
                </a:solidFill>
              </a:rPr>
              <a:t>Kako ga rešimo?</a:t>
            </a:r>
            <a:endParaRPr lang="sl-SI" b="1" dirty="0">
              <a:solidFill>
                <a:schemeClr val="accent3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NAMAKATI v topli vodi, mleku</a:t>
            </a:r>
          </a:p>
          <a:p>
            <a:pPr marL="0" indent="0">
              <a:buNone/>
            </a:pPr>
            <a:r>
              <a:rPr lang="sl-SI" dirty="0" smtClean="0"/>
              <a:t>NAKALITI</a:t>
            </a:r>
          </a:p>
          <a:p>
            <a:pPr marL="0" indent="0">
              <a:buNone/>
            </a:pPr>
            <a:r>
              <a:rPr lang="sl-SI" dirty="0" smtClean="0"/>
              <a:t>FERMENTIRATI (razpad</a:t>
            </a:r>
          </a:p>
          <a:p>
            <a:pPr marL="0" indent="0">
              <a:buNone/>
            </a:pPr>
            <a:r>
              <a:rPr lang="sl-SI" dirty="0"/>
              <a:t>n</a:t>
            </a:r>
            <a:r>
              <a:rPr lang="sl-SI" dirty="0" smtClean="0"/>
              <a:t>a enostavnejše snovi)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Odstranimo </a:t>
            </a:r>
            <a:r>
              <a:rPr lang="sl-SI" dirty="0" err="1" smtClean="0"/>
              <a:t>antinutriente</a:t>
            </a:r>
            <a:r>
              <a:rPr lang="sl-SI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4138218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9313" y="980728"/>
            <a:ext cx="34099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algn="l"/>
            <a:r>
              <a:rPr lang="sl-SI" b="1" dirty="0" smtClean="0">
                <a:solidFill>
                  <a:schemeClr val="accent3"/>
                </a:solidFill>
              </a:rPr>
              <a:t>Katera hrana NE ? </a:t>
            </a:r>
            <a:r>
              <a:rPr lang="sl-SI" sz="2200" dirty="0" smtClean="0">
                <a:solidFill>
                  <a:schemeClr val="accent3"/>
                </a:solidFill>
              </a:rPr>
              <a:t>(povzetki različnih virov)</a:t>
            </a:r>
            <a:br>
              <a:rPr lang="sl-SI" sz="2200" dirty="0" smtClean="0">
                <a:solidFill>
                  <a:schemeClr val="accent3"/>
                </a:solidFill>
              </a:rPr>
            </a:br>
            <a:r>
              <a:rPr lang="sl-SI" sz="2200" dirty="0">
                <a:solidFill>
                  <a:schemeClr val="accent3"/>
                </a:solidFill>
              </a:rPr>
              <a:t/>
            </a:r>
            <a:br>
              <a:rPr lang="sl-SI" sz="2200" dirty="0">
                <a:solidFill>
                  <a:schemeClr val="accent3"/>
                </a:solidFill>
              </a:rPr>
            </a:br>
            <a:endParaRPr lang="sl-SI" sz="2200" b="1" dirty="0">
              <a:solidFill>
                <a:schemeClr val="accent3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b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sl-SI" b="1" dirty="0" smtClean="0">
                <a:solidFill>
                  <a:schemeClr val="accent3"/>
                </a:solidFill>
              </a:rPr>
              <a:t>ČIM MANJ:</a:t>
            </a:r>
          </a:p>
          <a:p>
            <a:pPr marL="0" indent="0">
              <a:buNone/>
            </a:pPr>
            <a:r>
              <a:rPr lang="sl-SI" dirty="0" smtClean="0"/>
              <a:t> - Sladkorja</a:t>
            </a:r>
          </a:p>
          <a:p>
            <a:pPr>
              <a:buFontTx/>
              <a:buChar char="-"/>
            </a:pPr>
            <a:r>
              <a:rPr lang="sl-SI" dirty="0" smtClean="0"/>
              <a:t>Škroba (krompir…</a:t>
            </a:r>
          </a:p>
          <a:p>
            <a:pPr>
              <a:buFontTx/>
              <a:buChar char="-"/>
            </a:pPr>
            <a:r>
              <a:rPr lang="sl-SI" dirty="0" smtClean="0"/>
              <a:t>Glutena (</a:t>
            </a:r>
            <a:r>
              <a:rPr lang="sl-SI" dirty="0" err="1" smtClean="0"/>
              <a:t>žitarice</a:t>
            </a:r>
            <a:r>
              <a:rPr lang="sl-SI" smtClean="0"/>
              <a:t>…)</a:t>
            </a:r>
            <a:endParaRPr lang="sl-SI" dirty="0" smtClean="0"/>
          </a:p>
          <a:p>
            <a:pPr>
              <a:buFontTx/>
              <a:buChar char="-"/>
            </a:pPr>
            <a:r>
              <a:rPr lang="sl-SI" dirty="0" smtClean="0"/>
              <a:t>Predelane hrane        </a:t>
            </a:r>
          </a:p>
          <a:p>
            <a:pPr marL="0" indent="0">
              <a:buNone/>
            </a:pPr>
            <a:endParaRPr lang="sl-SI" b="1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3079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b="1" dirty="0" smtClean="0">
                <a:solidFill>
                  <a:schemeClr val="accent3"/>
                </a:solidFill>
              </a:rPr>
              <a:t>Katera hrana DA ?</a:t>
            </a:r>
            <a:endParaRPr lang="sl-SI" b="1" dirty="0">
              <a:solidFill>
                <a:schemeClr val="accent3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4608512" cy="46085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l-SI" dirty="0" smtClean="0"/>
              <a:t>Skromno, raznoliko in večkrat po malo!</a:t>
            </a:r>
          </a:p>
          <a:p>
            <a:r>
              <a:rPr lang="sl-SI" dirty="0" smtClean="0"/>
              <a:t>Nepredelano, sveže (</a:t>
            </a:r>
            <a:r>
              <a:rPr lang="sl-SI" dirty="0" err="1" smtClean="0"/>
              <a:t>Herbalife</a:t>
            </a:r>
            <a:r>
              <a:rPr lang="sl-SI" dirty="0" smtClean="0"/>
              <a:t> ipd. </a:t>
            </a:r>
            <a:r>
              <a:rPr lang="sl-SI" b="1" dirty="0" smtClean="0">
                <a:solidFill>
                  <a:srgbClr val="FF0000"/>
                </a:solidFill>
              </a:rPr>
              <a:t>?</a:t>
            </a:r>
            <a:r>
              <a:rPr lang="sl-SI" dirty="0" smtClean="0"/>
              <a:t>) – </a:t>
            </a:r>
            <a:r>
              <a:rPr lang="sl-SI" b="1" dirty="0" smtClean="0">
                <a:solidFill>
                  <a:srgbClr val="FF0000"/>
                </a:solidFill>
              </a:rPr>
              <a:t>ČE JE KAKŠNA JED V OVITKU, JE OVITEK BOLJ ZDRAV OD HRANE!!!!!</a:t>
            </a:r>
          </a:p>
          <a:p>
            <a:r>
              <a:rPr lang="sl-SI" dirty="0" err="1" smtClean="0"/>
              <a:t>Bio</a:t>
            </a:r>
            <a:r>
              <a:rPr lang="sl-SI" dirty="0" smtClean="0"/>
              <a:t>, </a:t>
            </a:r>
            <a:r>
              <a:rPr lang="sl-SI" dirty="0" err="1" smtClean="0"/>
              <a:t>eko</a:t>
            </a:r>
            <a:r>
              <a:rPr lang="sl-SI" dirty="0" smtClean="0"/>
              <a:t> </a:t>
            </a:r>
            <a:r>
              <a:rPr lang="sl-SI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sl-SI" dirty="0" smtClean="0"/>
              <a:t>Zajtrkuj kot kralj, večerjaj kot siromak!</a:t>
            </a:r>
          </a:p>
          <a:p>
            <a:r>
              <a:rPr lang="sl-SI" dirty="0" smtClean="0"/>
              <a:t>Zjutraj bolj energetsko, proti večeru bolj „lahko“ beljakovinsko</a:t>
            </a:r>
          </a:p>
          <a:p>
            <a:r>
              <a:rPr lang="sl-SI" dirty="0" smtClean="0"/>
              <a:t>Sadje </a:t>
            </a:r>
            <a:r>
              <a:rPr lang="sl-SI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sl-SI" b="1" dirty="0" smtClean="0"/>
              <a:t>Ločevanje hranil (maščobe, </a:t>
            </a:r>
            <a:r>
              <a:rPr lang="sl-SI" b="1" dirty="0" err="1" smtClean="0"/>
              <a:t>beljakine</a:t>
            </a:r>
            <a:r>
              <a:rPr lang="sl-SI" b="1" dirty="0" smtClean="0"/>
              <a:t>, OH / živalska, rastlinska) </a:t>
            </a:r>
            <a:r>
              <a:rPr lang="sl-SI" b="1" dirty="0" smtClean="0">
                <a:solidFill>
                  <a:srgbClr val="FF0000"/>
                </a:solidFill>
              </a:rPr>
              <a:t>?</a:t>
            </a:r>
          </a:p>
          <a:p>
            <a:endParaRPr lang="sl-SI" b="1" dirty="0" smtClean="0">
              <a:solidFill>
                <a:srgbClr val="FF0000"/>
              </a:solidFill>
            </a:endParaRPr>
          </a:p>
          <a:p>
            <a:endParaRPr lang="sl-SI" b="1" dirty="0" smtClean="0">
              <a:solidFill>
                <a:srgbClr val="FF0000"/>
              </a:solidFill>
            </a:endParaRPr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919465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b="1" dirty="0" smtClean="0">
                <a:solidFill>
                  <a:schemeClr val="accent3"/>
                </a:solidFill>
              </a:rPr>
              <a:t>Rešitve, ki jih „osebno“ vidim?</a:t>
            </a:r>
            <a:endParaRPr lang="sl-SI" b="1" dirty="0">
              <a:solidFill>
                <a:schemeClr val="accent3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2249" y="2060848"/>
            <a:ext cx="2103523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Mlečni izdelki (JOGURT, KEFIR, KISLO MLEKO, SKUTA, SIRI…)</a:t>
            </a:r>
          </a:p>
          <a:p>
            <a:r>
              <a:rPr lang="sl-SI" dirty="0" smtClean="0"/>
              <a:t>Jajca!</a:t>
            </a:r>
          </a:p>
          <a:p>
            <a:r>
              <a:rPr lang="sl-SI" dirty="0" smtClean="0"/>
              <a:t>Oreščki in semena!</a:t>
            </a:r>
          </a:p>
          <a:p>
            <a:r>
              <a:rPr lang="sl-SI" dirty="0" smtClean="0"/>
              <a:t>Zelenjava – vrtnine</a:t>
            </a:r>
          </a:p>
          <a:p>
            <a:r>
              <a:rPr lang="sl-SI" b="1" dirty="0" smtClean="0">
                <a:solidFill>
                  <a:srgbClr val="FF0000"/>
                </a:solidFill>
              </a:rPr>
              <a:t>ZAČNIMO HRANO DELATI SAMI!!!!!</a:t>
            </a:r>
          </a:p>
          <a:p>
            <a:pPr marL="0" indent="0">
              <a:buNone/>
            </a:pP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xmlns="" val="3784295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Holesterol!</a:t>
            </a:r>
            <a:endParaRPr lang="sl-S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708920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 smtClean="0"/>
              <a:t>Molekula podobna mol. maš. </a:t>
            </a:r>
            <a:r>
              <a:rPr lang="sl-SI" dirty="0"/>
              <a:t>k</a:t>
            </a:r>
            <a:r>
              <a:rPr lang="sl-SI" dirty="0" smtClean="0"/>
              <a:t>is. (vsaka celica ga proizvaja)</a:t>
            </a:r>
          </a:p>
          <a:p>
            <a:r>
              <a:rPr lang="sl-SI" dirty="0" smtClean="0"/>
              <a:t>Antioksidant, ščiti pred rakom…</a:t>
            </a:r>
          </a:p>
          <a:p>
            <a:r>
              <a:rPr lang="sl-SI" dirty="0" smtClean="0"/>
              <a:t>Pretaka se s krvjo po paketih – lipoproteini (trigliceridi – </a:t>
            </a:r>
            <a:r>
              <a:rPr lang="sl-SI" b="1" dirty="0" smtClean="0">
                <a:solidFill>
                  <a:srgbClr val="FF0000"/>
                </a:solidFill>
              </a:rPr>
              <a:t>nastanejo v jetrih iz neuporabljenega sladkorja</a:t>
            </a:r>
            <a:r>
              <a:rPr lang="sl-SI" dirty="0" smtClean="0"/>
              <a:t>) </a:t>
            </a:r>
            <a:r>
              <a:rPr lang="sl-SI" b="1" dirty="0" smtClean="0">
                <a:solidFill>
                  <a:schemeClr val="accent3"/>
                </a:solidFill>
              </a:rPr>
              <a:t>VLDL</a:t>
            </a:r>
            <a:r>
              <a:rPr lang="sl-SI" dirty="0" smtClean="0"/>
              <a:t> </a:t>
            </a:r>
          </a:p>
          <a:p>
            <a:pPr marL="514350" indent="-514350">
              <a:buAutoNum type="alphaLcParenR"/>
            </a:pPr>
            <a:r>
              <a:rPr lang="sl-SI" b="1" dirty="0" smtClean="0">
                <a:solidFill>
                  <a:schemeClr val="accent3"/>
                </a:solidFill>
              </a:rPr>
              <a:t>LDL</a:t>
            </a:r>
            <a:r>
              <a:rPr lang="sl-SI" dirty="0" smtClean="0"/>
              <a:t> – </a:t>
            </a:r>
            <a:r>
              <a:rPr lang="sl-SI" dirty="0" smtClean="0">
                <a:solidFill>
                  <a:schemeClr val="accent3"/>
                </a:solidFill>
              </a:rPr>
              <a:t>1.</a:t>
            </a:r>
            <a:r>
              <a:rPr lang="sl-SI" dirty="0" smtClean="0"/>
              <a:t> majhni gosti </a:t>
            </a:r>
            <a:r>
              <a:rPr lang="sl-SI" dirty="0" err="1" smtClean="0">
                <a:solidFill>
                  <a:srgbClr val="FF0000"/>
                </a:solidFill>
              </a:rPr>
              <a:t>NE</a:t>
            </a:r>
            <a:r>
              <a:rPr lang="sl-SI" dirty="0" err="1" smtClean="0"/>
              <a:t>varni</a:t>
            </a:r>
            <a:r>
              <a:rPr lang="sl-SI" dirty="0" smtClean="0"/>
              <a:t> delci</a:t>
            </a:r>
          </a:p>
          <a:p>
            <a:pPr marL="0" indent="0">
              <a:buNone/>
            </a:pPr>
            <a:r>
              <a:rPr lang="sl-SI" dirty="0" smtClean="0"/>
              <a:t>                 </a:t>
            </a:r>
            <a:r>
              <a:rPr lang="sl-SI" dirty="0" smtClean="0">
                <a:solidFill>
                  <a:schemeClr val="accent3"/>
                </a:solidFill>
              </a:rPr>
              <a:t>2.</a:t>
            </a:r>
            <a:r>
              <a:rPr lang="sl-SI" dirty="0" smtClean="0"/>
              <a:t> veliki prosojni </a:t>
            </a:r>
            <a:r>
              <a:rPr lang="sl-SI" dirty="0" err="1" smtClean="0">
                <a:solidFill>
                  <a:srgbClr val="FF0000"/>
                </a:solidFill>
              </a:rPr>
              <a:t>NENE</a:t>
            </a:r>
            <a:r>
              <a:rPr lang="sl-SI" dirty="0" err="1" smtClean="0"/>
              <a:t>varni</a:t>
            </a:r>
            <a:r>
              <a:rPr lang="sl-SI" dirty="0" smtClean="0"/>
              <a:t> delci (</a:t>
            </a:r>
            <a:r>
              <a:rPr lang="sl-SI" dirty="0" smtClean="0">
                <a:solidFill>
                  <a:schemeClr val="accent3"/>
                </a:solidFill>
              </a:rPr>
              <a:t>LDH</a:t>
            </a:r>
            <a:r>
              <a:rPr lang="sl-SI" dirty="0" smtClean="0"/>
              <a:t>)</a:t>
            </a:r>
          </a:p>
          <a:p>
            <a:pPr marL="0" indent="0">
              <a:buNone/>
            </a:pPr>
            <a:r>
              <a:rPr lang="sl-SI" b="1" dirty="0" smtClean="0">
                <a:solidFill>
                  <a:schemeClr val="accent3"/>
                </a:solidFill>
              </a:rPr>
              <a:t>b)   HDL</a:t>
            </a:r>
            <a:r>
              <a:rPr lang="sl-SI" dirty="0" smtClean="0"/>
              <a:t> – zaščitni </a:t>
            </a:r>
            <a:r>
              <a:rPr lang="sl-SI" dirty="0" err="1" smtClean="0">
                <a:solidFill>
                  <a:srgbClr val="FF0000"/>
                </a:solidFill>
              </a:rPr>
              <a:t>NENE</a:t>
            </a:r>
            <a:r>
              <a:rPr lang="sl-SI" dirty="0" err="1" smtClean="0"/>
              <a:t>varni</a:t>
            </a:r>
            <a:r>
              <a:rPr lang="sl-SI" dirty="0" smtClean="0"/>
              <a:t> delci (visoka vrednost      	je dobra)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2171730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/>
          </a:bodyPr>
          <a:lstStyle/>
          <a:p>
            <a:pPr algn="l"/>
            <a:r>
              <a:rPr lang="sl-SI" b="1" dirty="0" smtClean="0">
                <a:solidFill>
                  <a:schemeClr val="accent3"/>
                </a:solidFill>
              </a:rPr>
              <a:t>Šport ? </a:t>
            </a:r>
            <a:r>
              <a:rPr lang="sl-SI" sz="2200" dirty="0" smtClean="0">
                <a:solidFill>
                  <a:schemeClr val="accent3"/>
                </a:solidFill>
              </a:rPr>
              <a:t>(Kristan S.: </a:t>
            </a:r>
            <a:r>
              <a:rPr lang="sl-SI" sz="2200" dirty="0" err="1" smtClean="0">
                <a:solidFill>
                  <a:schemeClr val="accent3"/>
                </a:solidFill>
              </a:rPr>
              <a:t>Športoslovje</a:t>
            </a:r>
            <a:r>
              <a:rPr lang="sl-SI" sz="2200" dirty="0" smtClean="0">
                <a:solidFill>
                  <a:schemeClr val="accent3"/>
                </a:solidFill>
              </a:rPr>
              <a:t> na slo. danes, 2000)</a:t>
            </a:r>
            <a:endParaRPr lang="sl-SI" sz="2200" dirty="0">
              <a:solidFill>
                <a:schemeClr val="accent3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25466"/>
            <a:ext cx="3816424" cy="2643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/>
          <a:lstStyle/>
          <a:p>
            <a:r>
              <a:rPr lang="sl-SI" dirty="0" smtClean="0"/>
              <a:t>Področje družbene stvarnosti, kamor štejemo vse pojave, procese odnose in namene na izsekih:</a:t>
            </a:r>
          </a:p>
          <a:p>
            <a:pPr marL="0" indent="0">
              <a:buNone/>
            </a:pPr>
            <a:r>
              <a:rPr lang="sl-SI" dirty="0" smtClean="0"/>
              <a:t>     - športne vzgoje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- </a:t>
            </a:r>
            <a:r>
              <a:rPr lang="sl-SI" b="1" dirty="0" smtClean="0">
                <a:solidFill>
                  <a:schemeClr val="accent3"/>
                </a:solidFill>
              </a:rPr>
              <a:t>športnega razvedrila</a:t>
            </a:r>
            <a:r>
              <a:rPr lang="sl-SI" dirty="0" smtClean="0"/>
              <a:t>,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- elitnega tekmovalnega športa,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- invalidskega športa,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- </a:t>
            </a:r>
            <a:r>
              <a:rPr lang="sl-SI" b="1" dirty="0" smtClean="0">
                <a:solidFill>
                  <a:schemeClr val="accent3"/>
                </a:solidFill>
              </a:rPr>
              <a:t>zdravilnega oz. rehabilitacijskega športa </a:t>
            </a:r>
            <a:endParaRPr lang="sl-SI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7143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dirty="0" smtClean="0"/>
              <a:t>Motorične-gibalne sposobnosti!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Koordinacija</a:t>
            </a:r>
          </a:p>
          <a:p>
            <a:r>
              <a:rPr lang="sl-SI" dirty="0" smtClean="0"/>
              <a:t>Gibljivost</a:t>
            </a:r>
          </a:p>
          <a:p>
            <a:r>
              <a:rPr lang="sl-SI" dirty="0" smtClean="0"/>
              <a:t>Moč</a:t>
            </a:r>
          </a:p>
          <a:p>
            <a:r>
              <a:rPr lang="sl-SI" dirty="0" smtClean="0"/>
              <a:t>Vzdržljivost</a:t>
            </a:r>
          </a:p>
          <a:p>
            <a:r>
              <a:rPr lang="sl-SI" dirty="0" smtClean="0"/>
              <a:t>Hitrost…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736774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tx2"/>
                </a:solidFill>
              </a:rPr>
              <a:t>Zdravo delovno okolje</a:t>
            </a:r>
            <a:endParaRPr lang="sl-SI" b="1" dirty="0">
              <a:solidFill>
                <a:schemeClr val="tx2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l-SI" b="1" dirty="0" smtClean="0">
                <a:solidFill>
                  <a:schemeClr val="tx2"/>
                </a:solidFill>
              </a:rPr>
              <a:t>zdravje, hrana, šport</a:t>
            </a:r>
          </a:p>
          <a:p>
            <a:pPr marL="0" indent="0" algn="ctr">
              <a:buNone/>
            </a:pPr>
            <a:endParaRPr lang="sl-SI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sl-SI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sl-SI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sl-SI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sl-SI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56992"/>
            <a:ext cx="2762489" cy="89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179512" y="5661248"/>
            <a:ext cx="85689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l-SI" sz="1400" dirty="0" smtClean="0">
                <a:latin typeface="+mj-lt"/>
              </a:rPr>
              <a:t>»Projekt </a:t>
            </a:r>
            <a:r>
              <a:rPr lang="sl-SI" sz="1400" b="1" dirty="0" smtClean="0">
                <a:latin typeface="+mj-lt"/>
              </a:rPr>
              <a:t>Zdravo delovno okolje v malem gospodarstvu</a:t>
            </a:r>
            <a:r>
              <a:rPr lang="sl-SI" sz="1400" dirty="0" smtClean="0">
                <a:latin typeface="+mj-lt"/>
              </a:rPr>
              <a:t> je na podlagi Javnega razpisa za sofinanciranje projektov za promocijo zdravja na delovnem mestu v letu 2013 in 2014 finančno podprl Zavod za zdravstveno zavarovanje Slovenije«</a:t>
            </a:r>
            <a:endParaRPr lang="sl-SI" sz="1400" dirty="0">
              <a:latin typeface="+mj-lt"/>
            </a:endParaRPr>
          </a:p>
        </p:txBody>
      </p:sp>
      <p:pic>
        <p:nvPicPr>
          <p:cNvPr id="6" name="Slika 5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3358744" cy="818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49691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b="1" dirty="0" smtClean="0">
                <a:solidFill>
                  <a:schemeClr val="accent3"/>
                </a:solidFill>
              </a:rPr>
              <a:t>Kakšen šport NI „zdrav“?</a:t>
            </a:r>
            <a:endParaRPr lang="sl-SI" b="1" dirty="0">
              <a:solidFill>
                <a:schemeClr val="accent3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148098"/>
            <a:ext cx="2500114" cy="3094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Nepostopnost</a:t>
            </a:r>
            <a:r>
              <a:rPr lang="sl-SI" dirty="0" smtClean="0"/>
              <a:t> (prevelika intenzivnost in/ali količina)</a:t>
            </a:r>
          </a:p>
          <a:p>
            <a:r>
              <a:rPr lang="sl-SI" dirty="0" smtClean="0"/>
              <a:t>Enolična sredstva in metode</a:t>
            </a:r>
          </a:p>
          <a:p>
            <a:r>
              <a:rPr lang="sl-SI" dirty="0" smtClean="0"/>
              <a:t>Utrujeno telo ne raztegujte!</a:t>
            </a:r>
          </a:p>
          <a:p>
            <a:r>
              <a:rPr lang="sl-SI" dirty="0" smtClean="0"/>
              <a:t>Pri vadbi za moč ne pretiravati s težo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249696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32118"/>
            <a:ext cx="3275856" cy="203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b="1" dirty="0" smtClean="0">
                <a:solidFill>
                  <a:schemeClr val="accent3"/>
                </a:solidFill>
              </a:rPr>
              <a:t>Kakšen šport je najboljši?</a:t>
            </a:r>
            <a:endParaRPr lang="sl-SI" b="1" dirty="0">
              <a:solidFill>
                <a:schemeClr val="accent3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Dobro počutje brez bolezni!</a:t>
            </a:r>
          </a:p>
          <a:p>
            <a:r>
              <a:rPr lang="sl-SI" dirty="0" smtClean="0"/>
              <a:t>Raznolik (individualen, v parih, skupinski)</a:t>
            </a:r>
          </a:p>
          <a:p>
            <a:r>
              <a:rPr lang="sl-SI" dirty="0" smtClean="0"/>
              <a:t>Gibljivost, moč!</a:t>
            </a:r>
          </a:p>
          <a:p>
            <a:r>
              <a:rPr lang="sl-SI" dirty="0" smtClean="0"/>
              <a:t>Do skrajnih meja kratek čas!</a:t>
            </a:r>
          </a:p>
          <a:p>
            <a:r>
              <a:rPr lang="sl-SI" dirty="0" smtClean="0"/>
              <a:t>140-180 u/min – izmenjaje</a:t>
            </a:r>
          </a:p>
          <a:p>
            <a:r>
              <a:rPr lang="sl-SI" dirty="0" smtClean="0"/>
              <a:t>30-3x, 40-4x…80-8x…?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1375124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b="1" dirty="0" smtClean="0">
                <a:solidFill>
                  <a:schemeClr val="accent3"/>
                </a:solidFill>
              </a:rPr>
              <a:t>Športna prehrana?</a:t>
            </a:r>
            <a:endParaRPr lang="sl-SI" b="1" dirty="0">
              <a:solidFill>
                <a:schemeClr val="accent3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Vsakdanja!!!!!</a:t>
            </a:r>
          </a:p>
          <a:p>
            <a:r>
              <a:rPr lang="sl-SI" dirty="0" smtClean="0"/>
              <a:t>Veliko več vode!</a:t>
            </a:r>
          </a:p>
          <a:p>
            <a:r>
              <a:rPr lang="sl-SI" dirty="0" smtClean="0"/>
              <a:t>Malo več vit., min., </a:t>
            </a:r>
            <a:r>
              <a:rPr lang="sl-SI" dirty="0" err="1" smtClean="0"/>
              <a:t>belj</a:t>
            </a:r>
            <a:r>
              <a:rPr lang="sl-SI" dirty="0" smtClean="0"/>
              <a:t>.</a:t>
            </a:r>
          </a:p>
          <a:p>
            <a:r>
              <a:rPr lang="sl-SI" dirty="0" smtClean="0"/>
              <a:t>Pred: bolj energetsko</a:t>
            </a:r>
          </a:p>
          <a:p>
            <a:r>
              <a:rPr lang="sl-SI" dirty="0" smtClean="0"/>
              <a:t>Po: bolj beljakovinsko (lahko-večer)</a:t>
            </a:r>
          </a:p>
          <a:p>
            <a:r>
              <a:rPr lang="sl-SI" dirty="0" smtClean="0"/>
              <a:t>Brez umetnih dodatkov!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5139" y="455793"/>
            <a:ext cx="3233285" cy="36212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9063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73153"/>
            <a:ext cx="4306078" cy="30757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2016223"/>
          </a:xfrm>
        </p:spPr>
        <p:txBody>
          <a:bodyPr/>
          <a:lstStyle/>
          <a:p>
            <a:r>
              <a:rPr lang="sl-SI" b="1" dirty="0" smtClean="0">
                <a:solidFill>
                  <a:schemeClr val="accent3"/>
                </a:solidFill>
              </a:rPr>
              <a:t>Zdravje - HRANA - Šport</a:t>
            </a:r>
            <a:endParaRPr lang="sl-SI" b="1" dirty="0">
              <a:solidFill>
                <a:schemeClr val="accent3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1224136"/>
          </a:xfrm>
        </p:spPr>
        <p:txBody>
          <a:bodyPr/>
          <a:lstStyle/>
          <a:p>
            <a:r>
              <a:rPr lang="sl-SI" dirty="0" smtClean="0"/>
              <a:t>BIO-PSIHO-SOCIALNO</a:t>
            </a:r>
          </a:p>
          <a:p>
            <a:r>
              <a:rPr lang="sl-SI" dirty="0" smtClean="0"/>
              <a:t>RAVNOVESJE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4065553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140"/>
            <a:ext cx="4113807" cy="30813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sl-SI" b="1" dirty="0" smtClean="0">
                <a:solidFill>
                  <a:schemeClr val="accent3"/>
                </a:solidFill>
              </a:rPr>
              <a:t>Zdravje ? </a:t>
            </a:r>
            <a:r>
              <a:rPr lang="sl-SI" sz="2000" dirty="0" smtClean="0">
                <a:solidFill>
                  <a:schemeClr val="accent3"/>
                </a:solidFill>
              </a:rPr>
              <a:t>(WHO)</a:t>
            </a:r>
            <a:endParaRPr lang="sl-SI" sz="2000" dirty="0">
              <a:solidFill>
                <a:schemeClr val="accent3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472608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100% = </a:t>
            </a:r>
            <a:r>
              <a:rPr lang="sl-SI" dirty="0" smtClean="0">
                <a:solidFill>
                  <a:srgbClr val="FF0000"/>
                </a:solidFill>
              </a:rPr>
              <a:t>stanje popolne </a:t>
            </a:r>
            <a:r>
              <a:rPr lang="sl-SI" dirty="0" smtClean="0"/>
              <a:t>telesne (BIO), duševne (PSIHO) </a:t>
            </a:r>
            <a:r>
              <a:rPr lang="sl-SI" dirty="0"/>
              <a:t>in </a:t>
            </a:r>
            <a:r>
              <a:rPr lang="sl-SI" dirty="0" smtClean="0"/>
              <a:t>socialne (SOCIO) </a:t>
            </a:r>
            <a:r>
              <a:rPr lang="sl-SI" b="1" dirty="0" smtClean="0">
                <a:solidFill>
                  <a:srgbClr val="FF0000"/>
                </a:solidFill>
              </a:rPr>
              <a:t>blaginje </a:t>
            </a:r>
          </a:p>
          <a:p>
            <a:r>
              <a:rPr lang="sl-SI" dirty="0" smtClean="0"/>
              <a:t>sistem</a:t>
            </a:r>
            <a:r>
              <a:rPr lang="sl-SI" dirty="0"/>
              <a:t>, </a:t>
            </a:r>
            <a:r>
              <a:rPr lang="sl-SI" b="1" dirty="0" smtClean="0"/>
              <a:t>sposoben </a:t>
            </a:r>
            <a:r>
              <a:rPr lang="sl-SI" b="1" dirty="0"/>
              <a:t>prilagajanja</a:t>
            </a:r>
            <a:r>
              <a:rPr lang="sl-SI" dirty="0"/>
              <a:t> vsem vplivom okolja </a:t>
            </a:r>
            <a:endParaRPr lang="sl-SI" dirty="0" smtClean="0"/>
          </a:p>
          <a:p>
            <a:r>
              <a:rPr lang="sl-SI" dirty="0" smtClean="0"/>
              <a:t>omogoča </a:t>
            </a:r>
            <a:r>
              <a:rPr lang="sl-SI" dirty="0"/>
              <a:t>posamezniku in skupnosti </a:t>
            </a:r>
            <a:r>
              <a:rPr lang="sl-SI" b="1" dirty="0"/>
              <a:t>opravljati</a:t>
            </a:r>
            <a:r>
              <a:rPr lang="sl-SI" dirty="0"/>
              <a:t> vse biološke, socialne in </a:t>
            </a:r>
            <a:r>
              <a:rPr lang="sl-SI" dirty="0">
                <a:solidFill>
                  <a:srgbClr val="FF0000"/>
                </a:solidFill>
              </a:rPr>
              <a:t>poklicne</a:t>
            </a:r>
            <a:r>
              <a:rPr lang="sl-SI" dirty="0"/>
              <a:t> </a:t>
            </a:r>
            <a:r>
              <a:rPr lang="sl-SI" b="1" dirty="0"/>
              <a:t>funkcije</a:t>
            </a:r>
            <a:r>
              <a:rPr lang="sl-SI" dirty="0"/>
              <a:t> in preprečevati bolezen, onemoglost in </a:t>
            </a:r>
            <a:r>
              <a:rPr lang="sl-SI" dirty="0" smtClean="0"/>
              <a:t>prezgodnjo smrt </a:t>
            </a:r>
          </a:p>
          <a:p>
            <a:r>
              <a:rPr lang="sl-SI" b="1" dirty="0" smtClean="0"/>
              <a:t>odgovornost</a:t>
            </a:r>
            <a:r>
              <a:rPr lang="sl-SI" dirty="0" smtClean="0"/>
              <a:t> </a:t>
            </a:r>
            <a:r>
              <a:rPr lang="sl-SI" dirty="0"/>
              <a:t>celotne družbene </a:t>
            </a:r>
            <a:r>
              <a:rPr lang="sl-SI" dirty="0" smtClean="0"/>
              <a:t>skupnosti</a:t>
            </a:r>
            <a:endParaRPr lang="sl-SI" dirty="0"/>
          </a:p>
          <a:p>
            <a:r>
              <a:rPr lang="sl-SI" b="1" dirty="0"/>
              <a:t>t</a:t>
            </a:r>
            <a:r>
              <a:rPr lang="sl-SI" b="1" dirty="0" smtClean="0"/>
              <a:t>emelj</a:t>
            </a:r>
            <a:r>
              <a:rPr lang="sl-SI" dirty="0" smtClean="0"/>
              <a:t> vsakršnega razvoja</a:t>
            </a:r>
            <a:r>
              <a:rPr lang="sl-SI" dirty="0"/>
              <a:t> in </a:t>
            </a:r>
            <a:r>
              <a:rPr lang="sl-SI" b="1" dirty="0"/>
              <a:t>odsev</a:t>
            </a:r>
            <a:r>
              <a:rPr lang="sl-SI" dirty="0"/>
              <a:t> razmer v </a:t>
            </a:r>
            <a:r>
              <a:rPr lang="sl-SI" dirty="0" smtClean="0"/>
              <a:t>družbi</a:t>
            </a: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1598180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b="1" dirty="0" smtClean="0">
                <a:solidFill>
                  <a:schemeClr val="accent3"/>
                </a:solidFill>
              </a:rPr>
              <a:t>Zdravje 85+? </a:t>
            </a:r>
            <a:r>
              <a:rPr lang="sl-SI" sz="2000" dirty="0" smtClean="0">
                <a:solidFill>
                  <a:schemeClr val="accent3"/>
                </a:solidFill>
              </a:rPr>
              <a:t>(raziskava)</a:t>
            </a:r>
            <a:endParaRPr lang="sl-SI" sz="2000" dirty="0">
              <a:solidFill>
                <a:schemeClr val="accent3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accent3"/>
                </a:solidFill>
              </a:rPr>
              <a:t>Skromno</a:t>
            </a:r>
            <a:r>
              <a:rPr lang="sl-SI" dirty="0" smtClean="0"/>
              <a:t> in </a:t>
            </a:r>
            <a:r>
              <a:rPr lang="sl-SI" dirty="0" smtClean="0">
                <a:solidFill>
                  <a:schemeClr val="accent3"/>
                </a:solidFill>
              </a:rPr>
              <a:t>raznoliko</a:t>
            </a:r>
            <a:r>
              <a:rPr lang="sl-SI" dirty="0" smtClean="0"/>
              <a:t> prehranjevanje,</a:t>
            </a:r>
          </a:p>
          <a:p>
            <a:r>
              <a:rPr lang="sl-SI" dirty="0" smtClean="0">
                <a:solidFill>
                  <a:schemeClr val="accent3"/>
                </a:solidFill>
              </a:rPr>
              <a:t>zmerna</a:t>
            </a:r>
            <a:r>
              <a:rPr lang="sl-SI" dirty="0" smtClean="0"/>
              <a:t> športna aktivnost,</a:t>
            </a:r>
          </a:p>
          <a:p>
            <a:r>
              <a:rPr lang="sl-SI" dirty="0"/>
              <a:t>r</a:t>
            </a:r>
            <a:r>
              <a:rPr lang="sl-SI" dirty="0" smtClean="0"/>
              <a:t>azvejana </a:t>
            </a:r>
            <a:r>
              <a:rPr lang="sl-SI" dirty="0" smtClean="0">
                <a:solidFill>
                  <a:schemeClr val="accent3"/>
                </a:solidFill>
              </a:rPr>
              <a:t>socialna mreža</a:t>
            </a:r>
            <a:r>
              <a:rPr lang="sl-SI" dirty="0" smtClean="0"/>
              <a:t>,…</a:t>
            </a:r>
            <a:endParaRPr lang="sl-SI" dirty="0">
              <a:solidFill>
                <a:schemeClr val="accent3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64904"/>
            <a:ext cx="2672880" cy="3929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16863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9784" y="404664"/>
            <a:ext cx="384537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b="1" dirty="0" smtClean="0">
                <a:solidFill>
                  <a:schemeClr val="accent3"/>
                </a:solidFill>
              </a:rPr>
              <a:t>Hrana ? </a:t>
            </a:r>
            <a:r>
              <a:rPr lang="sl-SI" sz="2000" dirty="0" smtClean="0">
                <a:solidFill>
                  <a:schemeClr val="accent3"/>
                </a:solidFill>
              </a:rPr>
              <a:t>(povzetki različnih virov)</a:t>
            </a:r>
            <a:endParaRPr lang="sl-SI" sz="2000" dirty="0">
              <a:solidFill>
                <a:schemeClr val="accent3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l-SI" dirty="0" smtClean="0"/>
              <a:t>- Vse kar jemo, pijemo, vdihnemo…..</a:t>
            </a:r>
          </a:p>
          <a:p>
            <a:pPr marL="0" indent="0" algn="ctr">
              <a:buNone/>
            </a:pPr>
            <a:r>
              <a:rPr lang="sl-SI" dirty="0" smtClean="0"/>
              <a:t>+</a:t>
            </a:r>
          </a:p>
          <a:p>
            <a:pPr marL="0" indent="0">
              <a:buNone/>
            </a:pPr>
            <a:r>
              <a:rPr lang="sl-SI" dirty="0" smtClean="0"/>
              <a:t>- …..vidimo, slišimo, tipamo, čutimo.</a:t>
            </a:r>
          </a:p>
          <a:p>
            <a:pPr marL="0" indent="0">
              <a:buNone/>
            </a:pPr>
            <a:endParaRPr lang="sl-SI" dirty="0" smtClean="0"/>
          </a:p>
          <a:p>
            <a:pPr>
              <a:buFontTx/>
              <a:buChar char="-"/>
            </a:pPr>
            <a:r>
              <a:rPr lang="sl-SI" dirty="0" smtClean="0"/>
              <a:t>VSE KAR PRIDE V NAŠE TELO!</a:t>
            </a:r>
          </a:p>
          <a:p>
            <a:pPr>
              <a:buFontTx/>
              <a:buChar char="-"/>
            </a:pPr>
            <a:r>
              <a:rPr lang="sl-SI" dirty="0" smtClean="0"/>
              <a:t>Hrana je </a:t>
            </a:r>
            <a:r>
              <a:rPr lang="sl-SI" b="1" dirty="0" smtClean="0"/>
              <a:t>najpogostejši vzrok smrti</a:t>
            </a:r>
            <a:r>
              <a:rPr lang="sl-SI" dirty="0" smtClean="0"/>
              <a:t>!!!!</a:t>
            </a:r>
          </a:p>
          <a:p>
            <a:pPr marL="0" indent="0">
              <a:buNone/>
            </a:pPr>
            <a:r>
              <a:rPr lang="sl-SI" dirty="0" smtClean="0"/>
              <a:t>     * </a:t>
            </a:r>
            <a:r>
              <a:rPr lang="sl-SI" b="1" dirty="0" err="1" smtClean="0">
                <a:solidFill>
                  <a:schemeClr val="accent3"/>
                </a:solidFill>
              </a:rPr>
              <a:t>neraznoliko</a:t>
            </a:r>
            <a:endParaRPr lang="sl-SI" b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sl-SI" dirty="0" smtClean="0"/>
              <a:t>     * </a:t>
            </a:r>
            <a:r>
              <a:rPr lang="sl-SI" b="1" dirty="0" smtClean="0">
                <a:solidFill>
                  <a:schemeClr val="accent3"/>
                </a:solidFill>
              </a:rPr>
              <a:t>preveč</a:t>
            </a:r>
          </a:p>
          <a:p>
            <a:pPr marL="0" indent="0">
              <a:buNone/>
            </a:pPr>
            <a:r>
              <a:rPr lang="sl-SI" dirty="0" smtClean="0"/>
              <a:t>     * </a:t>
            </a:r>
            <a:r>
              <a:rPr lang="sl-SI" b="1" dirty="0" smtClean="0">
                <a:solidFill>
                  <a:schemeClr val="accent3"/>
                </a:solidFill>
              </a:rPr>
              <a:t>premalo</a:t>
            </a:r>
          </a:p>
          <a:p>
            <a:pPr marL="0" indent="0">
              <a:buNone/>
            </a:pPr>
            <a:endParaRPr lang="sl-SI" b="1" dirty="0" smtClean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sl-SI" b="1" dirty="0" smtClean="0">
                <a:solidFill>
                  <a:srgbClr val="FF0000"/>
                </a:solidFill>
              </a:rPr>
              <a:t>„Naj bo tvoja hrana tvoje zdravilo, tvoje zdravilo pa naj bo tvoja hrana.“ HIPOKRAT</a:t>
            </a:r>
            <a:endParaRPr lang="sl-SI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4073942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dirty="0" smtClean="0">
                <a:solidFill>
                  <a:schemeClr val="accent3"/>
                </a:solidFill>
              </a:rPr>
              <a:t>Zakaj rabimo hrano?</a:t>
            </a:r>
            <a:endParaRPr lang="sl-SI" dirty="0">
              <a:solidFill>
                <a:schemeClr val="accent3"/>
              </a:solidFill>
            </a:endParaRP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 smtClean="0"/>
              <a:t>Za energijo </a:t>
            </a:r>
            <a:r>
              <a:rPr lang="sl-SI" b="0" dirty="0" smtClean="0"/>
              <a:t>(vzdrževanje tel. temp. in delo ostalih organov)</a:t>
            </a:r>
            <a:endParaRPr lang="sl-SI" b="0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 smtClean="0"/>
              <a:t>Maščobe</a:t>
            </a:r>
          </a:p>
          <a:p>
            <a:r>
              <a:rPr lang="sl-SI" dirty="0" smtClean="0"/>
              <a:t>Beljakovine</a:t>
            </a:r>
          </a:p>
          <a:p>
            <a:r>
              <a:rPr lang="sl-SI" dirty="0" smtClean="0"/>
              <a:t>Ogljikovi hidrati</a:t>
            </a:r>
          </a:p>
          <a:p>
            <a:pPr marL="0" indent="0">
              <a:buNone/>
            </a:pPr>
            <a:endParaRPr lang="sl-SI" dirty="0" smtClean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 smtClean="0"/>
              <a:t>Za hranljive snovi </a:t>
            </a:r>
            <a:r>
              <a:rPr lang="sl-SI" b="0" dirty="0" smtClean="0"/>
              <a:t>(hormonski in biokemični procesi)</a:t>
            </a:r>
            <a:endParaRPr lang="sl-SI" b="0" dirty="0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sl-SI" dirty="0" smtClean="0"/>
              <a:t>Vitamini</a:t>
            </a:r>
          </a:p>
          <a:p>
            <a:r>
              <a:rPr lang="sl-SI" dirty="0" smtClean="0"/>
              <a:t>Minerali</a:t>
            </a:r>
          </a:p>
          <a:p>
            <a:r>
              <a:rPr lang="sl-SI" dirty="0" smtClean="0"/>
              <a:t>Aminokisline</a:t>
            </a:r>
          </a:p>
          <a:p>
            <a:r>
              <a:rPr lang="sl-SI" dirty="0" smtClean="0"/>
              <a:t>Maščobne kisline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1026" name="Picture 2" descr="C:\Users\tkren\Documents\piramidi skupaj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73016"/>
            <a:ext cx="3255963" cy="2733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kren\Documents\piramidi skupaj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3336925" cy="2632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0254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416824" cy="4756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dirty="0" smtClean="0">
                <a:solidFill>
                  <a:schemeClr val="accent3"/>
                </a:solidFill>
              </a:rPr>
              <a:t>Voda</a:t>
            </a:r>
            <a:r>
              <a:rPr lang="sl-SI" b="1" dirty="0" smtClean="0">
                <a:solidFill>
                  <a:schemeClr val="accent3"/>
                </a:solidFill>
              </a:rPr>
              <a:t>!!!!!</a:t>
            </a:r>
            <a:endParaRPr lang="sl-SI" b="1" dirty="0">
              <a:solidFill>
                <a:schemeClr val="accent3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 smtClean="0"/>
              <a:t>Koliko % vode je v našem telesu!?</a:t>
            </a:r>
          </a:p>
          <a:p>
            <a:r>
              <a:rPr lang="sl-SI" b="1" dirty="0" smtClean="0"/>
              <a:t>Iz pipe je ista ali celo boljša kot v steklenici (EKO voda)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xmlns="" val="3346487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8536"/>
            <a:ext cx="4141068" cy="27457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l-SI" b="1" dirty="0" smtClean="0">
                <a:solidFill>
                  <a:schemeClr val="accent3"/>
                </a:solidFill>
              </a:rPr>
              <a:t>Ne pozabimo na lastnosti človeka:</a:t>
            </a:r>
            <a:endParaRPr lang="sl-SI" b="1" dirty="0">
              <a:solidFill>
                <a:schemeClr val="accent3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 smtClean="0"/>
              <a:t>Kratko črevo</a:t>
            </a:r>
            <a:r>
              <a:rPr lang="sl-SI" dirty="0" smtClean="0"/>
              <a:t> kot pri vseh mesojedih (ovca ima 5x daljšega)</a:t>
            </a:r>
          </a:p>
          <a:p>
            <a:r>
              <a:rPr lang="sl-SI" b="1" dirty="0" smtClean="0"/>
              <a:t>Majhen želodec</a:t>
            </a:r>
            <a:r>
              <a:rPr lang="sl-SI" dirty="0" smtClean="0"/>
              <a:t> – 2l. (ovca 32l.)</a:t>
            </a:r>
          </a:p>
          <a:p>
            <a:r>
              <a:rPr lang="sl-SI" b="1" dirty="0" smtClean="0"/>
              <a:t>Močna želodčna kislina </a:t>
            </a:r>
            <a:r>
              <a:rPr lang="sl-SI" dirty="0" smtClean="0"/>
              <a:t>– prebava živ. </a:t>
            </a:r>
            <a:r>
              <a:rPr lang="sl-SI" dirty="0" err="1" smtClean="0"/>
              <a:t>belj</a:t>
            </a:r>
            <a:r>
              <a:rPr lang="sl-SI" dirty="0" smtClean="0"/>
              <a:t>.</a:t>
            </a:r>
          </a:p>
          <a:p>
            <a:r>
              <a:rPr lang="sl-SI" b="1" dirty="0" smtClean="0"/>
              <a:t>Žolč</a:t>
            </a:r>
            <a:r>
              <a:rPr lang="sl-SI" dirty="0" smtClean="0"/>
              <a:t> – prebava maščob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b="1" dirty="0" smtClean="0">
                <a:solidFill>
                  <a:schemeClr val="accent3"/>
                </a:solidFill>
              </a:rPr>
              <a:t>Iz tega sledi: </a:t>
            </a:r>
            <a:r>
              <a:rPr lang="sl-SI" b="1" dirty="0" smtClean="0"/>
              <a:t>koncentrirana hrana v majhnih količinah – IZVORNA HRANA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777038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5966</TotalTime>
  <Words>936</Words>
  <Application>Microsoft Office PowerPoint</Application>
  <PresentationFormat>Diaprojekcija na zaslonu (4:3)</PresentationFormat>
  <Paragraphs>147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3" baseType="lpstr">
      <vt:lpstr>Officeova tema</vt:lpstr>
      <vt:lpstr>www.pancrinsnorkl.info</vt:lpstr>
      <vt:lpstr>Zdravo delovno okolje</vt:lpstr>
      <vt:lpstr>Zdravje - HRANA - Šport</vt:lpstr>
      <vt:lpstr>Zdravje ? (WHO)</vt:lpstr>
      <vt:lpstr>Zdravje 85+? (raziskava)</vt:lpstr>
      <vt:lpstr>Hrana ? (povzetki različnih virov)</vt:lpstr>
      <vt:lpstr>Zakaj rabimo hrano?</vt:lpstr>
      <vt:lpstr>Voda!!!!!</vt:lpstr>
      <vt:lpstr>Ne pozabimo na lastnosti človeka:</vt:lpstr>
      <vt:lpstr>Izvorna hrana (od 200-10tl!?)</vt:lpstr>
      <vt:lpstr>Od kdaj je problem (pred tem je bil človek lovec in nabiralec – 200tl.)?</vt:lpstr>
      <vt:lpstr>V čem je problem :</vt:lpstr>
      <vt:lpstr>Kako ga rešimo?</vt:lpstr>
      <vt:lpstr>Katera hrana NE ? (povzetki različnih virov)  </vt:lpstr>
      <vt:lpstr>Katera hrana DA ?</vt:lpstr>
      <vt:lpstr>Rešitve, ki jih „osebno“ vidim?</vt:lpstr>
      <vt:lpstr>Holesterol!</vt:lpstr>
      <vt:lpstr>Šport ? (Kristan S.: Športoslovje na slo. danes, 2000)</vt:lpstr>
      <vt:lpstr>Motorične-gibalne sposobnosti!</vt:lpstr>
      <vt:lpstr>Kakšen šport NI „zdrav“?</vt:lpstr>
      <vt:lpstr>Kakšen šport je najboljši?</vt:lpstr>
      <vt:lpstr>Športna prehrana?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Zdravje, hrana in šport</dc:title>
  <dc:creator>Tina Kren Mihajlovič</dc:creator>
  <cp:lastModifiedBy>emah</cp:lastModifiedBy>
  <cp:revision>59</cp:revision>
  <dcterms:created xsi:type="dcterms:W3CDTF">2014-09-15T12:18:28Z</dcterms:created>
  <dcterms:modified xsi:type="dcterms:W3CDTF">2014-11-19T09:08:03Z</dcterms:modified>
</cp:coreProperties>
</file>